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89A2BA-CEBD-49BE-AD0D-CCEADB476848}">
  <a:tblStyle styleId="{2389A2BA-CEBD-49BE-AD0D-CCEADB47684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4c83f8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e4c83f8c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4c83f8c2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4c83f8c28_1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4c83f8c28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e4c83f8c28_1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4c83f8c28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e4c83f8c28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4c83f8c28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channel is transparency.</a:t>
            </a:r>
            <a:endParaRPr/>
          </a:p>
        </p:txBody>
      </p:sp>
      <p:sp>
        <p:nvSpPr>
          <p:cNvPr id="139" name="Google Shape;139;g1e4c83f8c28_1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4c83f8c28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e4c83f8c28_1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4c83f8c28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e4c83f8c28_1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c83f8c28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e4c83f8c28_1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4c83f8c28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= lightness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Luma = brightness</a:t>
            </a:r>
            <a:endParaRPr/>
          </a:p>
        </p:txBody>
      </p:sp>
      <p:sp>
        <p:nvSpPr>
          <p:cNvPr id="174" name="Google Shape;174;g1e4c83f8c28_1_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4c83f8c28_1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e4c83f8c28_1_6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4c83f8c28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e4c83f8c28_1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4c83f8c28_1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4c83f8c28_1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4c83f8c28_1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e4c83f8c28_1_7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4c83f8c28_1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e4c83f8c28_1_8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4c83f8c28_1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e4c83f8c28_1_9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4c83f8c28_1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e4c83f8c28_1_9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4c83f8c28_1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e4c83f8c28_1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4c83f8c28_1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e4c83f8c28_1_9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4c83f8c28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e4c83f8c28_1_10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4c83f8c28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e4c83f8c28_1_1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4c83f8c28_1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e4c83f8c28_1_1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4c83f8c28_1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e4c83f8c28_1_1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4c83f8c2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e4c83f8c28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4c83f8c28_1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e4c83f8c28_1_1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4c83f8c28_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e4c83f8c28_1_1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4c83f8c28_1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e4c83f8c28_1_1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4c83f8c2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e4c83f8c28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4c83f8c2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e4c83f8c28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c83f8c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e4c83f8c2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c83f8c2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e4c83f8c28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4c83f8c28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e4c83f8c28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4c83f8c28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e4c83f8c28_1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6.png"/><Relationship Id="rId7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62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0.png"/><Relationship Id="rId13" Type="http://schemas.openxmlformats.org/officeDocument/2006/relationships/image" Target="../media/image67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Relationship Id="rId1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Relationship Id="rId7" Type="http://schemas.openxmlformats.org/officeDocument/2006/relationships/image" Target="../media/image54.png"/><Relationship Id="rId8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11" Type="http://schemas.openxmlformats.org/officeDocument/2006/relationships/image" Target="../media/image50.png"/><Relationship Id="rId10" Type="http://schemas.openxmlformats.org/officeDocument/2006/relationships/image" Target="../media/image48.png"/><Relationship Id="rId21" Type="http://schemas.openxmlformats.org/officeDocument/2006/relationships/image" Target="../media/image77.png"/><Relationship Id="rId13" Type="http://schemas.openxmlformats.org/officeDocument/2006/relationships/image" Target="../media/image63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65.png"/><Relationship Id="rId9" Type="http://schemas.openxmlformats.org/officeDocument/2006/relationships/image" Target="../media/image60.png"/><Relationship Id="rId15" Type="http://schemas.openxmlformats.org/officeDocument/2006/relationships/image" Target="../media/image55.png"/><Relationship Id="rId14" Type="http://schemas.openxmlformats.org/officeDocument/2006/relationships/image" Target="../media/image67.png"/><Relationship Id="rId17" Type="http://schemas.openxmlformats.org/officeDocument/2006/relationships/image" Target="../media/image83.png"/><Relationship Id="rId16" Type="http://schemas.openxmlformats.org/officeDocument/2006/relationships/image" Target="../media/image72.png"/><Relationship Id="rId5" Type="http://schemas.openxmlformats.org/officeDocument/2006/relationships/image" Target="../media/image71.png"/><Relationship Id="rId19" Type="http://schemas.openxmlformats.org/officeDocument/2006/relationships/image" Target="../media/image73.png"/><Relationship Id="rId6" Type="http://schemas.openxmlformats.org/officeDocument/2006/relationships/image" Target="../media/image53.png"/><Relationship Id="rId18" Type="http://schemas.openxmlformats.org/officeDocument/2006/relationships/image" Target="../media/image75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1" Type="http://schemas.openxmlformats.org/officeDocument/2006/relationships/image" Target="../media/image67.png"/><Relationship Id="rId22" Type="http://schemas.openxmlformats.org/officeDocument/2006/relationships/image" Target="../media/image93.png"/><Relationship Id="rId10" Type="http://schemas.openxmlformats.org/officeDocument/2006/relationships/image" Target="../media/image58.png"/><Relationship Id="rId21" Type="http://schemas.openxmlformats.org/officeDocument/2006/relationships/image" Target="../media/image71.png"/><Relationship Id="rId13" Type="http://schemas.openxmlformats.org/officeDocument/2006/relationships/image" Target="../media/image72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Relationship Id="rId15" Type="http://schemas.openxmlformats.org/officeDocument/2006/relationships/image" Target="../media/image89.png"/><Relationship Id="rId14" Type="http://schemas.openxmlformats.org/officeDocument/2006/relationships/image" Target="../media/image85.png"/><Relationship Id="rId17" Type="http://schemas.openxmlformats.org/officeDocument/2006/relationships/image" Target="../media/image87.png"/><Relationship Id="rId16" Type="http://schemas.openxmlformats.org/officeDocument/2006/relationships/image" Target="../media/image82.png"/><Relationship Id="rId5" Type="http://schemas.openxmlformats.org/officeDocument/2006/relationships/image" Target="../media/image61.png"/><Relationship Id="rId19" Type="http://schemas.openxmlformats.org/officeDocument/2006/relationships/image" Target="../media/image44.png"/><Relationship Id="rId6" Type="http://schemas.openxmlformats.org/officeDocument/2006/relationships/image" Target="../media/image60.png"/><Relationship Id="rId18" Type="http://schemas.openxmlformats.org/officeDocument/2006/relationships/image" Target="../media/image90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Relationship Id="rId4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opencv.org/3.4/d2/d96/tutorial_py_table_of_contents_imgproc.htm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052700" y="482216"/>
            <a:ext cx="70386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COSMOS: Cluster #11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Intro to Autonomous Vehicles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389902" y="3269592"/>
            <a:ext cx="6370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Introduction to OpenCV Python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Moises Lopez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ECE Grad Student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498" y="1817927"/>
            <a:ext cx="5755005" cy="2850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/>
          <p:nvPr/>
        </p:nvSpPr>
        <p:spPr>
          <a:xfrm>
            <a:off x="317182" y="258649"/>
            <a:ext cx="88269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If you look at the blue channel, it can be seen that the blue and white pieces look similar in the second image under indoor lighting conditions but there is a clear difference in the first image. Further, there is an overall difference between the values of the two images. </a:t>
            </a:r>
            <a:r>
              <a:rPr lang="en" sz="14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" sz="14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he inherent problems associated with the RGB Color space: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rgbClr val="3C3C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significant perceptual non-uniformity.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mixing of chrominance ( Color related information ) and luminance ( Intensity related information ) data.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329" y="2151616"/>
            <a:ext cx="5682065" cy="2814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137060" y="258649"/>
            <a:ext cx="88701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pretty clear from the figure that the change in illumination has mostly affected the Y component.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Perceptual difference between Red and Orange is less even in the outdoor image as compared to LAB.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has undergone change in all 3 components.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179" y="1761581"/>
            <a:ext cx="6057900" cy="30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517921" y="381544"/>
            <a:ext cx="832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H Component is very similar in both the images which indicates the color information is intact even under illumination changes.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S component is also very similar in both images.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V Component captures the amount of light falling on it thus it changes due to illumination changes.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69182" y="84347"/>
            <a:ext cx="7077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Open CV Functions: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207544" y="803108"/>
            <a:ext cx="8635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hundreds of functions defined in OpenCV facilitating various operations that can be carried out on images. Each of the functions has set of default arguments, a set of mandatory arguments. Detailed documentation of the functions is available at open cv documentation for all the languages. </a:t>
            </a:r>
            <a:endParaRPr sz="1100"/>
          </a:p>
        </p:txBody>
      </p:sp>
      <p:sp>
        <p:nvSpPr>
          <p:cNvPr id="143" name="Google Shape;143;p26"/>
          <p:cNvSpPr/>
          <p:nvPr/>
        </p:nvSpPr>
        <p:spPr>
          <a:xfrm>
            <a:off x="354931" y="1521870"/>
            <a:ext cx="45720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Syntax: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cv2.imread(path, flag)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Parameters:</a:t>
            </a:r>
            <a:b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path: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A string representing the path of the image to be read.</a:t>
            </a:r>
            <a:b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flag: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the way in which image should be read. It’s default value is </a:t>
            </a: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cv2.IMREAD_COLOR</a:t>
            </a:r>
            <a:endParaRPr b="0" i="1" sz="13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Return Value: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This method returns an image that is loaded from the specified file.</a:t>
            </a:r>
            <a:endParaRPr sz="1000"/>
          </a:p>
        </p:txBody>
      </p:sp>
      <p:sp>
        <p:nvSpPr>
          <p:cNvPr id="144" name="Google Shape;144;p26"/>
          <p:cNvSpPr/>
          <p:nvPr/>
        </p:nvSpPr>
        <p:spPr>
          <a:xfrm>
            <a:off x="354931" y="3045364"/>
            <a:ext cx="45720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cv2.IMREAD_COLOR: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to load a color image. Any transparency of image will be neglected. It is the default flag. Alternatively, we can pass integer value </a:t>
            </a: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for this flag.</a:t>
            </a:r>
            <a:b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cv2.IMREAD_GRAYSCALE: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to load an image in grayscale mode. Alternatively, we can pass integer value </a:t>
            </a: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for this flag.</a:t>
            </a:r>
            <a:b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cv2.IMREAD_UNCHANGED: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to load an image as such including alpha channel. Alternatively, we can pass integer value </a:t>
            </a:r>
            <a:r>
              <a:rPr b="1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0" i="1" lang="en" sz="13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for this flag</a:t>
            </a:r>
            <a:r>
              <a:rPr b="0" i="1" lang="en" sz="1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423233" y="2111542"/>
            <a:ext cx="2941800" cy="1146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the flag argument is not used and there are other popular ways to achieve grayscale images. The detailed syntax is provided here just for your understanding.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93" y="276350"/>
            <a:ext cx="8982958" cy="1245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y, outdoor, building, bridge&#10;&#10;Description automatically generated" id="151" name="Google Shape;15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810942"/>
            <a:ext cx="3986210" cy="265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417643" y="1977914"/>
            <a:ext cx="30327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1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cv2.imread(‘file_name.ext’)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cv2.imshow(‘plot_name’, image)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Cv2.waitKey(0)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53336" y="172955"/>
            <a:ext cx="4127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Copy and Resize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1528496" y="2590620"/>
            <a:ext cx="30042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1549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np.copy(image)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cv2.resize(image,(width,height))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035" y="2684918"/>
            <a:ext cx="2143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709" y="811297"/>
            <a:ext cx="84296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56746" y="211724"/>
            <a:ext cx="3825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Convert to </a:t>
            </a:r>
            <a:r>
              <a:rPr lang="en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GrayScale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324852" y="2081198"/>
            <a:ext cx="4044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cv2.cvtColor(image,cv2.COLOR_BGR2GRAY)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324852" y="636841"/>
            <a:ext cx="8562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digital images, grayscale means that 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value of each pixel represents only the intensity information of the light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Such images typically display only the darkest black to the brightest white. In other words, the image contains only black, white, and gray colors, in which gray has multiple levels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495" y="3007153"/>
            <a:ext cx="2143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6819" y="2978824"/>
            <a:ext cx="2143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710" y="1315318"/>
            <a:ext cx="59531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78206" y="9337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Color Space Conversions: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342900" y="1087542"/>
            <a:ext cx="7453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 provides functions for converting images between different color spaces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619250"/>
            <a:ext cx="2143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8272" y="1619250"/>
            <a:ext cx="2143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5804" y="1619250"/>
            <a:ext cx="214312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007276" y="4146950"/>
            <a:ext cx="1097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BGR 2 HSV</a:t>
            </a:r>
            <a:endParaRPr sz="1100"/>
          </a:p>
        </p:txBody>
      </p:sp>
      <p:sp>
        <p:nvSpPr>
          <p:cNvPr id="182" name="Google Shape;182;p30"/>
          <p:cNvSpPr txBox="1"/>
          <p:nvPr/>
        </p:nvSpPr>
        <p:spPr>
          <a:xfrm>
            <a:off x="4069673" y="4146950"/>
            <a:ext cx="938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BGR2HSL</a:t>
            </a:r>
            <a:endParaRPr sz="1100"/>
          </a:p>
        </p:txBody>
      </p:sp>
      <p:sp>
        <p:nvSpPr>
          <p:cNvPr id="183" name="Google Shape;183;p30"/>
          <p:cNvSpPr txBox="1"/>
          <p:nvPr/>
        </p:nvSpPr>
        <p:spPr>
          <a:xfrm>
            <a:off x="7254474" y="4146950"/>
            <a:ext cx="1097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BGR2YCbCr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150394" y="93370"/>
            <a:ext cx="7637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Edge Detection: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424112" y="785060"/>
            <a:ext cx="6219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Edge: Rapid change in image intensity within small region. Since an edge can best identified based on the intensity, we refer to the grayscale images for Edge detection.</a:t>
            </a:r>
            <a:endParaRPr sz="1100"/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884" y="1616057"/>
            <a:ext cx="3890004" cy="260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597" y="1639489"/>
            <a:ext cx="34956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424112" y="4276286"/>
            <a:ext cx="8172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 location of an edge can even lie within a pixel. We therefore would like to find edges with sub-pixel accuracy.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600075"/>
            <a:ext cx="4310999" cy="296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762" y="696516"/>
            <a:ext cx="4030860" cy="27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download and install VSCode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Python plugin in VSCode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OpenCV Tutorial from the student folder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41" y="675679"/>
            <a:ext cx="3486300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454" y="782240"/>
            <a:ext cx="34861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814388" y="3943350"/>
            <a:ext cx="6748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CV provide an operator called “Sobel” operator that determines edges based on gradient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105277" y="1369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Image Smoothening: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27" y="1136451"/>
            <a:ext cx="35433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07864"/>
            <a:ext cx="33718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00" y="3804464"/>
            <a:ext cx="43815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529390" y="236606"/>
            <a:ext cx="5536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Smoothen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4558" y="1903514"/>
            <a:ext cx="4130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cv2.GaussianBlur(image,(kernel_size),sigma)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2559578" y="4356734"/>
            <a:ext cx="340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350033" y="4436231"/>
            <a:ext cx="692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 (5x5)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6708196" y="4356734"/>
            <a:ext cx="86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 (25x25)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51" y="3325792"/>
            <a:ext cx="1285738" cy="100768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116" y="2860960"/>
            <a:ext cx="1645446" cy="14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3245" y="2794285"/>
            <a:ext cx="1645446" cy="14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390" y="886597"/>
            <a:ext cx="78867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8096" y="2835077"/>
            <a:ext cx="1645446" cy="146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238129" y="870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Sobel and Canny: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7439" y="1909763"/>
            <a:ext cx="2769990" cy="246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485" y="978338"/>
            <a:ext cx="598170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441959" y="2233508"/>
            <a:ext cx="4347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cv2.Sobel( image,xorder,yorder,kernel_size)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201910" y="250784"/>
            <a:ext cx="215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12436A"/>
                </a:solidFill>
                <a:latin typeface="Arial"/>
                <a:ea typeface="Arial"/>
                <a:cs typeface="Arial"/>
                <a:sym typeface="Arial"/>
              </a:rPr>
              <a:t>Canny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" name="Google Shape;243;p37"/>
          <p:cNvGraphicFramePr/>
          <p:nvPr/>
        </p:nvGraphicFramePr>
        <p:xfrm>
          <a:off x="413632" y="8017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{2389A2BA-CEBD-49BE-AD0D-CCEADB476848}</a:tableStyleId>
              </a:tblPr>
              <a:tblGrid>
                <a:gridCol w="378625"/>
                <a:gridCol w="378625"/>
                <a:gridCol w="378625"/>
                <a:gridCol w="378625"/>
              </a:tblGrid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" name="Google Shape;244;p37"/>
          <p:cNvGraphicFramePr/>
          <p:nvPr/>
        </p:nvGraphicFramePr>
        <p:xfrm>
          <a:off x="2358371" y="8017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{2389A2BA-CEBD-49BE-AD0D-CCEADB476848}</a:tableStyleId>
              </a:tblPr>
              <a:tblGrid>
                <a:gridCol w="378625"/>
                <a:gridCol w="378625"/>
                <a:gridCol w="378625"/>
                <a:gridCol w="378625"/>
              </a:tblGrid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952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32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p37"/>
          <p:cNvSpPr txBox="1"/>
          <p:nvPr/>
        </p:nvSpPr>
        <p:spPr>
          <a:xfrm>
            <a:off x="655777" y="2542415"/>
            <a:ext cx="101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gradient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2634120" y="2542415"/>
            <a:ext cx="101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gradient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37"/>
          <p:cNvGrpSpPr/>
          <p:nvPr/>
        </p:nvGrpSpPr>
        <p:grpSpPr>
          <a:xfrm>
            <a:off x="4308042" y="806103"/>
            <a:ext cx="1513522" cy="1604009"/>
            <a:chOff x="5803391" y="1556003"/>
            <a:chExt cx="2018029" cy="2138679"/>
          </a:xfrm>
        </p:grpSpPr>
        <p:sp>
          <p:nvSpPr>
            <p:cNvPr id="248" name="Google Shape;248;p37"/>
            <p:cNvSpPr/>
            <p:nvPr/>
          </p:nvSpPr>
          <p:spPr>
            <a:xfrm>
              <a:off x="5803391" y="1556003"/>
              <a:ext cx="2018029" cy="2138679"/>
            </a:xfrm>
            <a:custGeom>
              <a:rect b="b" l="l" r="r" t="t"/>
              <a:pathLst>
                <a:path extrusionOk="0" h="2138679" w="2018029">
                  <a:moveTo>
                    <a:pt x="2017775" y="0"/>
                  </a:moveTo>
                  <a:lnTo>
                    <a:pt x="0" y="0"/>
                  </a:lnTo>
                  <a:lnTo>
                    <a:pt x="0" y="2138172"/>
                  </a:lnTo>
                  <a:lnTo>
                    <a:pt x="2017775" y="2138172"/>
                  </a:lnTo>
                  <a:lnTo>
                    <a:pt x="20177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5803391" y="1556003"/>
              <a:ext cx="2018029" cy="2138679"/>
            </a:xfrm>
            <a:custGeom>
              <a:rect b="b" l="l" r="r" t="t"/>
              <a:pathLst>
                <a:path extrusionOk="0" h="2138679" w="2018029">
                  <a:moveTo>
                    <a:pt x="0" y="2138172"/>
                  </a:moveTo>
                  <a:lnTo>
                    <a:pt x="2017775" y="2138172"/>
                  </a:lnTo>
                  <a:lnTo>
                    <a:pt x="2017775" y="0"/>
                  </a:lnTo>
                  <a:lnTo>
                    <a:pt x="0" y="0"/>
                  </a:lnTo>
                  <a:lnTo>
                    <a:pt x="0" y="2138172"/>
                  </a:lnTo>
                  <a:close/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6812279" y="1556003"/>
              <a:ext cx="0" cy="2137410"/>
            </a:xfrm>
            <a:custGeom>
              <a:rect b="b" l="l" r="r" t="t"/>
              <a:pathLst>
                <a:path extrusionOk="0" h="2137410" w="120000">
                  <a:moveTo>
                    <a:pt x="0" y="0"/>
                  </a:moveTo>
                  <a:lnTo>
                    <a:pt x="0" y="2137410"/>
                  </a:ln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37"/>
          <p:cNvSpPr txBox="1"/>
          <p:nvPr/>
        </p:nvSpPr>
        <p:spPr>
          <a:xfrm>
            <a:off x="4531500" y="2542415"/>
            <a:ext cx="1058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37"/>
          <p:cNvGrpSpPr/>
          <p:nvPr/>
        </p:nvGrpSpPr>
        <p:grpSpPr>
          <a:xfrm>
            <a:off x="5060852" y="3011375"/>
            <a:ext cx="3818096" cy="409955"/>
            <a:chOff x="1793748" y="4724400"/>
            <a:chExt cx="5090795" cy="546606"/>
          </a:xfrm>
        </p:grpSpPr>
        <p:pic>
          <p:nvPicPr>
            <p:cNvPr id="253" name="Google Shape;25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748" y="4724400"/>
              <a:ext cx="5090159" cy="34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5668" y="5066918"/>
              <a:ext cx="230886" cy="1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7"/>
            <p:cNvSpPr/>
            <p:nvPr/>
          </p:nvSpPr>
          <p:spPr>
            <a:xfrm>
              <a:off x="6624193" y="5084952"/>
              <a:ext cx="260350" cy="186054"/>
            </a:xfrm>
            <a:custGeom>
              <a:rect b="b" l="l" r="r" t="t"/>
              <a:pathLst>
                <a:path extrusionOk="0" h="186054" w="260350">
                  <a:moveTo>
                    <a:pt x="194336" y="147365"/>
                  </a:moveTo>
                  <a:lnTo>
                    <a:pt x="176022" y="173355"/>
                  </a:lnTo>
                  <a:lnTo>
                    <a:pt x="260223" y="186055"/>
                  </a:lnTo>
                  <a:lnTo>
                    <a:pt x="243397" y="154686"/>
                  </a:lnTo>
                  <a:lnTo>
                    <a:pt x="204724" y="154686"/>
                  </a:lnTo>
                  <a:lnTo>
                    <a:pt x="194336" y="147365"/>
                  </a:lnTo>
                  <a:close/>
                </a:path>
                <a:path extrusionOk="0" h="186054" w="260350">
                  <a:moveTo>
                    <a:pt x="201683" y="136938"/>
                  </a:moveTo>
                  <a:lnTo>
                    <a:pt x="194336" y="147365"/>
                  </a:lnTo>
                  <a:lnTo>
                    <a:pt x="204724" y="154686"/>
                  </a:lnTo>
                  <a:lnTo>
                    <a:pt x="212089" y="144272"/>
                  </a:lnTo>
                  <a:lnTo>
                    <a:pt x="201683" y="136938"/>
                  </a:lnTo>
                  <a:close/>
                </a:path>
                <a:path extrusionOk="0" h="186054" w="260350">
                  <a:moveTo>
                    <a:pt x="219963" y="110998"/>
                  </a:moveTo>
                  <a:lnTo>
                    <a:pt x="201683" y="136938"/>
                  </a:lnTo>
                  <a:lnTo>
                    <a:pt x="212089" y="144272"/>
                  </a:lnTo>
                  <a:lnTo>
                    <a:pt x="204724" y="154686"/>
                  </a:lnTo>
                  <a:lnTo>
                    <a:pt x="243397" y="154686"/>
                  </a:lnTo>
                  <a:lnTo>
                    <a:pt x="219963" y="110998"/>
                  </a:lnTo>
                  <a:close/>
                </a:path>
                <a:path extrusionOk="0" h="186054" w="260350">
                  <a:moveTo>
                    <a:pt x="7365" y="0"/>
                  </a:moveTo>
                  <a:lnTo>
                    <a:pt x="0" y="10414"/>
                  </a:lnTo>
                  <a:lnTo>
                    <a:pt x="194336" y="147365"/>
                  </a:lnTo>
                  <a:lnTo>
                    <a:pt x="201683" y="136938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37"/>
          <p:cNvSpPr txBox="1"/>
          <p:nvPr/>
        </p:nvSpPr>
        <p:spPr>
          <a:xfrm>
            <a:off x="6447978" y="3552107"/>
            <a:ext cx="115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threshold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8009792" y="3552107"/>
            <a:ext cx="1162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threshold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655777" y="2971418"/>
            <a:ext cx="45720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Reduce Noise using Gaussian Smoothing.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Compute image gradient using Sobel filter.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Apply Non-Max Suppression or NMS to just jeep the local maxima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Finally, apply Hysteresis thresholding which that 2-threshold values T_upper and T_lower which is used in the Canny() function.</a:t>
            </a:r>
            <a:endParaRPr sz="1100"/>
          </a:p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5962" y="1164056"/>
            <a:ext cx="3085878" cy="77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546650" y="327724"/>
            <a:ext cx="502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Edge Detection using Canny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899350" y="2143688"/>
            <a:ext cx="4967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1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cv2.Canny(image, lower_threshold, upper_threshold)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2044674" y="4273068"/>
            <a:ext cx="562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3190398" y="4273068"/>
            <a:ext cx="128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 50-150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4686395" y="4276039"/>
            <a:ext cx="128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 50-200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197155" y="4260952"/>
            <a:ext cx="1373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 100-200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917" y="2998700"/>
            <a:ext cx="1418356" cy="12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4627" y="2971985"/>
            <a:ext cx="1501044" cy="133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1777" y="2998699"/>
            <a:ext cx="1470990" cy="130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233" y="3012307"/>
            <a:ext cx="1418356" cy="12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1785" y="1141821"/>
            <a:ext cx="63531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1528501" y="220950"/>
            <a:ext cx="3079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39"/>
          <p:cNvGrpSpPr/>
          <p:nvPr/>
        </p:nvGrpSpPr>
        <p:grpSpPr>
          <a:xfrm>
            <a:off x="1811655" y="1620202"/>
            <a:ext cx="1852613" cy="1934527"/>
            <a:chOff x="891540" y="2160269"/>
            <a:chExt cx="2470150" cy="2579370"/>
          </a:xfrm>
        </p:grpSpPr>
        <p:sp>
          <p:nvSpPr>
            <p:cNvPr id="284" name="Google Shape;284;p39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5" name="Google Shape;28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9"/>
            <p:cNvSpPr/>
            <p:nvPr/>
          </p:nvSpPr>
          <p:spPr>
            <a:xfrm>
              <a:off x="947927" y="3445764"/>
              <a:ext cx="1422400" cy="723900"/>
            </a:xfrm>
            <a:custGeom>
              <a:rect b="b" l="l" r="r" t="t"/>
              <a:pathLst>
                <a:path extrusionOk="0" h="723900" w="1422400">
                  <a:moveTo>
                    <a:pt x="1421892" y="0"/>
                  </a:moveTo>
                  <a:lnTo>
                    <a:pt x="0" y="72390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39"/>
          <p:cNvGrpSpPr/>
          <p:nvPr/>
        </p:nvGrpSpPr>
        <p:grpSpPr>
          <a:xfrm>
            <a:off x="5076063" y="1632775"/>
            <a:ext cx="1852613" cy="1934527"/>
            <a:chOff x="5244084" y="2177033"/>
            <a:chExt cx="2470150" cy="2579370"/>
          </a:xfrm>
        </p:grpSpPr>
        <p:sp>
          <p:nvSpPr>
            <p:cNvPr id="288" name="Google Shape;288;p39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9" name="Google Shape;28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81344" y="3738372"/>
              <a:ext cx="156971" cy="156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9"/>
          <p:cNvSpPr txBox="1"/>
          <p:nvPr/>
        </p:nvSpPr>
        <p:spPr>
          <a:xfrm>
            <a:off x="6766846" y="3549110"/>
            <a:ext cx="205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4907185" y="1526666"/>
            <a:ext cx="141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1605305" y="1443227"/>
            <a:ext cx="127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3594164" y="3576066"/>
            <a:ext cx="12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646683" y="2640425"/>
            <a:ext cx="15261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3335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1528501" y="220950"/>
            <a:ext cx="31329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40"/>
          <p:cNvGrpSpPr/>
          <p:nvPr/>
        </p:nvGrpSpPr>
        <p:grpSpPr>
          <a:xfrm>
            <a:off x="1811655" y="1620202"/>
            <a:ext cx="1852613" cy="2133220"/>
            <a:chOff x="891540" y="2160269"/>
            <a:chExt cx="2470150" cy="2844293"/>
          </a:xfrm>
        </p:grpSpPr>
        <p:sp>
          <p:nvSpPr>
            <p:cNvPr id="303" name="Google Shape;303;p40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4" name="Google Shape;30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40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40"/>
          <p:cNvGrpSpPr/>
          <p:nvPr/>
        </p:nvGrpSpPr>
        <p:grpSpPr>
          <a:xfrm>
            <a:off x="5076063" y="1632775"/>
            <a:ext cx="1852613" cy="1934527"/>
            <a:chOff x="5244084" y="2177033"/>
            <a:chExt cx="2470150" cy="2579370"/>
          </a:xfrm>
        </p:grpSpPr>
        <p:sp>
          <p:nvSpPr>
            <p:cNvPr id="307" name="Google Shape;307;p40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" name="Google Shape;308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81344" y="3738372"/>
              <a:ext cx="156971" cy="15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4748" y="3427475"/>
              <a:ext cx="156972" cy="156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0"/>
            <p:cNvSpPr/>
            <p:nvPr/>
          </p:nvSpPr>
          <p:spPr>
            <a:xfrm>
              <a:off x="5605272" y="2775203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8" y="1813941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1" name="Google Shape;311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60820" y="4343400"/>
              <a:ext cx="155448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64224" y="4032504"/>
              <a:ext cx="155448" cy="15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2224" y="2834639"/>
              <a:ext cx="155448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98820" y="3145536"/>
              <a:ext cx="155447" cy="155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40"/>
          <p:cNvSpPr txBox="1"/>
          <p:nvPr/>
        </p:nvSpPr>
        <p:spPr>
          <a:xfrm>
            <a:off x="6766846" y="3549110"/>
            <a:ext cx="205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4907185" y="1526666"/>
            <a:ext cx="141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1605305" y="1443227"/>
            <a:ext cx="127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3594164" y="3576066"/>
            <a:ext cx="12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1528502" y="220950"/>
            <a:ext cx="3378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41"/>
          <p:cNvGrpSpPr/>
          <p:nvPr/>
        </p:nvGrpSpPr>
        <p:grpSpPr>
          <a:xfrm>
            <a:off x="1811655" y="1620202"/>
            <a:ext cx="1852613" cy="2133220"/>
            <a:chOff x="891540" y="2160269"/>
            <a:chExt cx="2470150" cy="2844293"/>
          </a:xfrm>
        </p:grpSpPr>
        <p:sp>
          <p:nvSpPr>
            <p:cNvPr id="327" name="Google Shape;327;p41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8" name="Google Shape;32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1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0" name="Google Shape;330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6246" y="3332751"/>
              <a:ext cx="130736" cy="13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1"/>
            <p:cNvSpPr/>
            <p:nvPr/>
          </p:nvSpPr>
          <p:spPr>
            <a:xfrm>
              <a:off x="1426971" y="2258060"/>
              <a:ext cx="1455420" cy="2246629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248"/>
                  </a:lnTo>
                </a:path>
                <a:path extrusionOk="0" h="2246629" w="1455420">
                  <a:moveTo>
                    <a:pt x="1253744" y="129031"/>
                  </a:moveTo>
                  <a:lnTo>
                    <a:pt x="311403" y="2197608"/>
                  </a:lnTo>
                </a:path>
                <a:path extrusionOk="0" h="2246629" w="1455420">
                  <a:moveTo>
                    <a:pt x="1455039" y="451103"/>
                  </a:moveTo>
                  <a:lnTo>
                    <a:pt x="0" y="2006853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8" y="2111375"/>
                  </a:lnTo>
                </a:path>
                <a:path extrusionOk="0" h="2246629" w="1455420">
                  <a:moveTo>
                    <a:pt x="308609" y="745998"/>
                  </a:moveTo>
                  <a:lnTo>
                    <a:pt x="1341247" y="153847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41"/>
          <p:cNvGrpSpPr/>
          <p:nvPr/>
        </p:nvGrpSpPr>
        <p:grpSpPr>
          <a:xfrm>
            <a:off x="5076063" y="1632775"/>
            <a:ext cx="1852613" cy="1934527"/>
            <a:chOff x="5244084" y="2177033"/>
            <a:chExt cx="2470150" cy="2579370"/>
          </a:xfrm>
        </p:grpSpPr>
        <p:sp>
          <p:nvSpPr>
            <p:cNvPr id="333" name="Google Shape;333;p41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4" name="Google Shape;334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98044" y="3755072"/>
              <a:ext cx="122046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01448" y="3444176"/>
              <a:ext cx="122047" cy="12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41"/>
            <p:cNvSpPr/>
            <p:nvPr/>
          </p:nvSpPr>
          <p:spPr>
            <a:xfrm>
              <a:off x="5606034" y="2775965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9" y="1813941"/>
                  </a:lnTo>
                </a:path>
              </a:pathLst>
            </a:custGeom>
            <a:noFill/>
            <a:ln cap="flat" cmpd="sng" w="5397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7" name="Google Shape;337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77520" y="4360100"/>
              <a:ext cx="120523" cy="122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80924" y="4049204"/>
              <a:ext cx="120523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18924" y="2851340"/>
              <a:ext cx="120523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15520" y="3162236"/>
              <a:ext cx="120522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75734" y="3742485"/>
              <a:ext cx="121709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76646" y="3433931"/>
              <a:ext cx="121658" cy="12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41"/>
            <p:cNvSpPr/>
            <p:nvPr/>
          </p:nvSpPr>
          <p:spPr>
            <a:xfrm>
              <a:off x="5725541" y="2774950"/>
              <a:ext cx="1185545" cy="1767839"/>
            </a:xfrm>
            <a:custGeom>
              <a:rect b="b" l="l" r="r" t="t"/>
              <a:pathLst>
                <a:path extrusionOk="0" h="1767839" w="1185545">
                  <a:moveTo>
                    <a:pt x="1185417" y="0"/>
                  </a:moveTo>
                  <a:lnTo>
                    <a:pt x="0" y="1767839"/>
                  </a:lnTo>
                </a:path>
              </a:pathLst>
            </a:cu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4" name="Google Shape;344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84144" y="4030521"/>
              <a:ext cx="121658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83248" y="4339131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55916" y="3146855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756830" y="2838354"/>
              <a:ext cx="121693" cy="1216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41"/>
          <p:cNvSpPr txBox="1"/>
          <p:nvPr/>
        </p:nvSpPr>
        <p:spPr>
          <a:xfrm>
            <a:off x="6766846" y="3549110"/>
            <a:ext cx="205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4907185" y="1526666"/>
            <a:ext cx="141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1605305" y="1443227"/>
            <a:ext cx="127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3594164" y="3576066"/>
            <a:ext cx="12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1550479" y="1620203"/>
            <a:ext cx="2416969" cy="1917859"/>
          </a:xfrm>
          <a:custGeom>
            <a:rect b="b" l="l" r="r" t="t"/>
            <a:pathLst>
              <a:path extrusionOk="0" h="2557145" w="3222625">
                <a:moveTo>
                  <a:pt x="0" y="2556891"/>
                </a:moveTo>
                <a:lnTo>
                  <a:pt x="3222371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1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1528501" y="220950"/>
            <a:ext cx="2895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42"/>
          <p:cNvGrpSpPr/>
          <p:nvPr/>
        </p:nvGrpSpPr>
        <p:grpSpPr>
          <a:xfrm>
            <a:off x="1811655" y="1516285"/>
            <a:ext cx="2039779" cy="2237137"/>
            <a:chOff x="891540" y="2021713"/>
            <a:chExt cx="2719705" cy="2982849"/>
          </a:xfrm>
        </p:grpSpPr>
        <p:sp>
          <p:nvSpPr>
            <p:cNvPr id="361" name="Google Shape;361;p42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2" name="Google Shape;362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42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4" name="Google Shape;364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6246" y="3332751"/>
              <a:ext cx="130736" cy="13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42"/>
            <p:cNvSpPr/>
            <p:nvPr/>
          </p:nvSpPr>
          <p:spPr>
            <a:xfrm>
              <a:off x="1426971" y="2258060"/>
              <a:ext cx="1455420" cy="2246629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248"/>
                  </a:lnTo>
                </a:path>
                <a:path extrusionOk="0" h="2246629" w="1455420">
                  <a:moveTo>
                    <a:pt x="1253744" y="129031"/>
                  </a:moveTo>
                  <a:lnTo>
                    <a:pt x="311403" y="2197608"/>
                  </a:lnTo>
                </a:path>
                <a:path extrusionOk="0" h="2246629" w="1455420">
                  <a:moveTo>
                    <a:pt x="1455039" y="451103"/>
                  </a:moveTo>
                  <a:lnTo>
                    <a:pt x="0" y="2006853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8" y="2111375"/>
                  </a:lnTo>
                </a:path>
                <a:path extrusionOk="0" h="2246629" w="1455420">
                  <a:moveTo>
                    <a:pt x="308609" y="745998"/>
                  </a:moveTo>
                  <a:lnTo>
                    <a:pt x="1341247" y="153847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" name="Google Shape;366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75045" y="3096333"/>
              <a:ext cx="130772" cy="13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2"/>
            <p:cNvSpPr/>
            <p:nvPr/>
          </p:nvSpPr>
          <p:spPr>
            <a:xfrm>
              <a:off x="2155825" y="2021713"/>
              <a:ext cx="1455420" cy="2246629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122"/>
                  </a:lnTo>
                </a:path>
                <a:path extrusionOk="0" h="2246629" w="1455420">
                  <a:moveTo>
                    <a:pt x="1253616" y="129032"/>
                  </a:moveTo>
                  <a:lnTo>
                    <a:pt x="311404" y="2197608"/>
                  </a:lnTo>
                </a:path>
                <a:path extrusionOk="0" h="2246629" w="1455420">
                  <a:moveTo>
                    <a:pt x="1455039" y="450976"/>
                  </a:moveTo>
                  <a:lnTo>
                    <a:pt x="0" y="2006854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9" y="2111248"/>
                  </a:lnTo>
                </a:path>
                <a:path extrusionOk="0" h="2246629" w="1455420">
                  <a:moveTo>
                    <a:pt x="308482" y="745871"/>
                  </a:moveTo>
                  <a:lnTo>
                    <a:pt x="1341120" y="1538351"/>
                  </a:lnTo>
                </a:path>
              </a:pathLst>
            </a:custGeom>
            <a:noFill/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42"/>
          <p:cNvGrpSpPr/>
          <p:nvPr/>
        </p:nvGrpSpPr>
        <p:grpSpPr>
          <a:xfrm>
            <a:off x="5076063" y="1632775"/>
            <a:ext cx="1852613" cy="1934527"/>
            <a:chOff x="5244084" y="2177033"/>
            <a:chExt cx="2470150" cy="2579370"/>
          </a:xfrm>
        </p:grpSpPr>
        <p:sp>
          <p:nvSpPr>
            <p:cNvPr id="369" name="Google Shape;369;p42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0" name="Google Shape;370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98044" y="3755072"/>
              <a:ext cx="122046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01448" y="3444176"/>
              <a:ext cx="122047" cy="12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42"/>
            <p:cNvSpPr/>
            <p:nvPr/>
          </p:nvSpPr>
          <p:spPr>
            <a:xfrm>
              <a:off x="5606034" y="2775965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9" y="1813941"/>
                  </a:lnTo>
                </a:path>
              </a:pathLst>
            </a:custGeom>
            <a:noFill/>
            <a:ln cap="flat" cmpd="sng" w="5397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3" name="Google Shape;373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77520" y="4360100"/>
              <a:ext cx="120523" cy="122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80924" y="4049204"/>
              <a:ext cx="120523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18924" y="2851340"/>
              <a:ext cx="120523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15520" y="3162236"/>
              <a:ext cx="120522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75734" y="3742485"/>
              <a:ext cx="121709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76646" y="3433931"/>
              <a:ext cx="121658" cy="12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42"/>
            <p:cNvSpPr/>
            <p:nvPr/>
          </p:nvSpPr>
          <p:spPr>
            <a:xfrm>
              <a:off x="5725541" y="2774950"/>
              <a:ext cx="1185545" cy="1767839"/>
            </a:xfrm>
            <a:custGeom>
              <a:rect b="b" l="l" r="r" t="t"/>
              <a:pathLst>
                <a:path extrusionOk="0" h="1767839" w="1185545">
                  <a:moveTo>
                    <a:pt x="1185417" y="0"/>
                  </a:moveTo>
                  <a:lnTo>
                    <a:pt x="0" y="1767839"/>
                  </a:lnTo>
                </a:path>
              </a:pathLst>
            </a:cu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0" name="Google Shape;380;p4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984144" y="4030521"/>
              <a:ext cx="121658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83248" y="4339131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55916" y="3146855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4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756830" y="2838354"/>
              <a:ext cx="121693" cy="121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72771" y="3831653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460807" y="3602418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42"/>
            <p:cNvSpPr/>
            <p:nvPr/>
          </p:nvSpPr>
          <p:spPr>
            <a:xfrm>
              <a:off x="5514848" y="3129533"/>
              <a:ext cx="1683384" cy="1303020"/>
            </a:xfrm>
            <a:custGeom>
              <a:rect b="b" l="l" r="r" t="t"/>
              <a:pathLst>
                <a:path extrusionOk="0" h="1303020" w="1683384">
                  <a:moveTo>
                    <a:pt x="1683130" y="0"/>
                  </a:moveTo>
                  <a:lnTo>
                    <a:pt x="0" y="1302639"/>
                  </a:lnTo>
                </a:path>
              </a:pathLst>
            </a:cu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7" name="Google Shape;387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611812" y="4273740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899975" y="4044378"/>
              <a:ext cx="121031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21665" y="3386645"/>
              <a:ext cx="121030" cy="121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09701" y="3157410"/>
              <a:ext cx="121030" cy="121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2"/>
          <p:cNvSpPr txBox="1"/>
          <p:nvPr/>
        </p:nvSpPr>
        <p:spPr>
          <a:xfrm>
            <a:off x="6766846" y="3549110"/>
            <a:ext cx="205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2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4907185" y="1526666"/>
            <a:ext cx="141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1605305" y="1443227"/>
            <a:ext cx="127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3594164" y="3576066"/>
            <a:ext cx="12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Outline: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8650" y="992606"/>
            <a:ext cx="78867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 Introduction to various functions in OpenCV</a:t>
            </a:r>
            <a:endParaRPr/>
          </a:p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Discussing different approaches for lane detection and Navigation ( HoughLines, Color Segmentation, Perspective Transform)</a:t>
            </a:r>
            <a:endParaRPr/>
          </a:p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Setup Setup local computer for using Python and OpenCV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Implementation of OpenCV on test images for successful lane detection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time permits, then do lane detection on video.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3"/>
          <p:cNvGrpSpPr/>
          <p:nvPr/>
        </p:nvGrpSpPr>
        <p:grpSpPr>
          <a:xfrm>
            <a:off x="5076063" y="1632775"/>
            <a:ext cx="1852613" cy="1934527"/>
            <a:chOff x="5244084" y="2177033"/>
            <a:chExt cx="2470150" cy="2579370"/>
          </a:xfrm>
        </p:grpSpPr>
        <p:sp>
          <p:nvSpPr>
            <p:cNvPr id="401" name="Google Shape;401;p43"/>
            <p:cNvSpPr/>
            <p:nvPr/>
          </p:nvSpPr>
          <p:spPr>
            <a:xfrm>
              <a:off x="5622925" y="3206876"/>
              <a:ext cx="1353184" cy="1125220"/>
            </a:xfrm>
            <a:custGeom>
              <a:rect b="b" l="l" r="r" t="t"/>
              <a:pathLst>
                <a:path extrusionOk="0" h="1125220" w="1353184">
                  <a:moveTo>
                    <a:pt x="453009" y="0"/>
                  </a:moveTo>
                  <a:lnTo>
                    <a:pt x="453009" y="1125220"/>
                  </a:lnTo>
                </a:path>
                <a:path extrusionOk="0" h="1125220" w="1353184">
                  <a:moveTo>
                    <a:pt x="899668" y="0"/>
                  </a:moveTo>
                  <a:lnTo>
                    <a:pt x="899668" y="1125220"/>
                  </a:lnTo>
                </a:path>
                <a:path extrusionOk="0" h="1125220" w="1353184">
                  <a:moveTo>
                    <a:pt x="0" y="377189"/>
                  </a:moveTo>
                  <a:lnTo>
                    <a:pt x="1352677" y="377189"/>
                  </a:lnTo>
                </a:path>
                <a:path extrusionOk="0" h="1125220" w="1353184">
                  <a:moveTo>
                    <a:pt x="0" y="748030"/>
                  </a:moveTo>
                  <a:lnTo>
                    <a:pt x="1352677" y="748030"/>
                  </a:lnTo>
                </a:path>
                <a:path extrusionOk="0" h="1125220" w="1353184">
                  <a:moveTo>
                    <a:pt x="6350" y="0"/>
                  </a:moveTo>
                  <a:lnTo>
                    <a:pt x="6350" y="1125220"/>
                  </a:lnTo>
                </a:path>
                <a:path extrusionOk="0" h="1125220" w="1353184">
                  <a:moveTo>
                    <a:pt x="1346327" y="0"/>
                  </a:moveTo>
                  <a:lnTo>
                    <a:pt x="1346327" y="1125220"/>
                  </a:lnTo>
                </a:path>
                <a:path extrusionOk="0" h="1125220" w="1353184">
                  <a:moveTo>
                    <a:pt x="0" y="6350"/>
                  </a:moveTo>
                  <a:lnTo>
                    <a:pt x="1352677" y="6350"/>
                  </a:lnTo>
                </a:path>
                <a:path extrusionOk="0" h="1125220" w="1353184">
                  <a:moveTo>
                    <a:pt x="0" y="1118870"/>
                  </a:moveTo>
                  <a:lnTo>
                    <a:pt x="1352677" y="111887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3" name="Google Shape;403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8044" y="3755072"/>
              <a:ext cx="122046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01448" y="3444176"/>
              <a:ext cx="122047" cy="12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3"/>
            <p:cNvSpPr/>
            <p:nvPr/>
          </p:nvSpPr>
          <p:spPr>
            <a:xfrm>
              <a:off x="5606034" y="2775965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9" y="1813941"/>
                  </a:lnTo>
                </a:path>
              </a:pathLst>
            </a:custGeom>
            <a:noFill/>
            <a:ln cap="flat" cmpd="sng" w="5397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6" name="Google Shape;40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0924" y="4049204"/>
              <a:ext cx="120523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77520" y="4360100"/>
              <a:ext cx="120523" cy="122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15520" y="3162236"/>
              <a:ext cx="120522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18924" y="2851340"/>
              <a:ext cx="120523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5734" y="3742485"/>
              <a:ext cx="121709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76646" y="3433931"/>
              <a:ext cx="121658" cy="12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43"/>
            <p:cNvSpPr/>
            <p:nvPr/>
          </p:nvSpPr>
          <p:spPr>
            <a:xfrm>
              <a:off x="5725541" y="2774950"/>
              <a:ext cx="1185545" cy="1767839"/>
            </a:xfrm>
            <a:custGeom>
              <a:rect b="b" l="l" r="r" t="t"/>
              <a:pathLst>
                <a:path extrusionOk="0" h="1767839" w="1185545">
                  <a:moveTo>
                    <a:pt x="1185417" y="0"/>
                  </a:moveTo>
                  <a:lnTo>
                    <a:pt x="0" y="1767839"/>
                  </a:lnTo>
                </a:path>
              </a:pathLst>
            </a:cu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3" name="Google Shape;413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83248" y="4339131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84144" y="4030521"/>
              <a:ext cx="121658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55916" y="3146855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56830" y="2838354"/>
              <a:ext cx="121693" cy="121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172771" y="3799395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60807" y="3570160"/>
              <a:ext cx="121030" cy="120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43"/>
            <p:cNvSpPr/>
            <p:nvPr/>
          </p:nvSpPr>
          <p:spPr>
            <a:xfrm>
              <a:off x="5514848" y="3097275"/>
              <a:ext cx="1683384" cy="1303020"/>
            </a:xfrm>
            <a:custGeom>
              <a:rect b="b" l="l" r="r" t="t"/>
              <a:pathLst>
                <a:path extrusionOk="0" h="1303020" w="1683384">
                  <a:moveTo>
                    <a:pt x="1683130" y="0"/>
                  </a:moveTo>
                  <a:lnTo>
                    <a:pt x="0" y="1302639"/>
                  </a:lnTo>
                </a:path>
              </a:pathLst>
            </a:cu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0" name="Google Shape;420;p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11812" y="4241482"/>
              <a:ext cx="121030" cy="12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99975" y="4012120"/>
              <a:ext cx="121031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721665" y="3354387"/>
              <a:ext cx="121030" cy="121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09701" y="3125152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3"/>
            <p:cNvSpPr/>
            <p:nvPr/>
          </p:nvSpPr>
          <p:spPr>
            <a:xfrm>
              <a:off x="6103620" y="3621023"/>
              <a:ext cx="295910" cy="363220"/>
            </a:xfrm>
            <a:custGeom>
              <a:rect b="b" l="l" r="r" t="t"/>
              <a:pathLst>
                <a:path extrusionOk="0" h="363220" w="295910">
                  <a:moveTo>
                    <a:pt x="156844" y="72898"/>
                  </a:moveTo>
                  <a:lnTo>
                    <a:pt x="202437" y="0"/>
                  </a:lnTo>
                  <a:lnTo>
                    <a:pt x="198754" y="97027"/>
                  </a:lnTo>
                  <a:lnTo>
                    <a:pt x="246506" y="53212"/>
                  </a:lnTo>
                  <a:lnTo>
                    <a:pt x="224154" y="109727"/>
                  </a:lnTo>
                  <a:lnTo>
                    <a:pt x="295655" y="111632"/>
                  </a:lnTo>
                  <a:lnTo>
                    <a:pt x="232537" y="157861"/>
                  </a:lnTo>
                  <a:lnTo>
                    <a:pt x="250062" y="189611"/>
                  </a:lnTo>
                  <a:lnTo>
                    <a:pt x="224154" y="206756"/>
                  </a:lnTo>
                  <a:lnTo>
                    <a:pt x="258444" y="262508"/>
                  </a:lnTo>
                  <a:lnTo>
                    <a:pt x="200405" y="240919"/>
                  </a:lnTo>
                  <a:lnTo>
                    <a:pt x="204469" y="291719"/>
                  </a:lnTo>
                  <a:lnTo>
                    <a:pt x="166750" y="267588"/>
                  </a:lnTo>
                  <a:lnTo>
                    <a:pt x="159003" y="316356"/>
                  </a:lnTo>
                  <a:lnTo>
                    <a:pt x="135127" y="291719"/>
                  </a:lnTo>
                  <a:lnTo>
                    <a:pt x="119125" y="330962"/>
                  </a:lnTo>
                  <a:lnTo>
                    <a:pt x="102996" y="304419"/>
                  </a:lnTo>
                  <a:lnTo>
                    <a:pt x="67309" y="362712"/>
                  </a:lnTo>
                  <a:lnTo>
                    <a:pt x="65785" y="306324"/>
                  </a:lnTo>
                  <a:lnTo>
                    <a:pt x="17525" y="299338"/>
                  </a:lnTo>
                  <a:lnTo>
                    <a:pt x="45592" y="258063"/>
                  </a:lnTo>
                  <a:lnTo>
                    <a:pt x="0" y="216281"/>
                  </a:lnTo>
                  <a:lnTo>
                    <a:pt x="53847" y="194690"/>
                  </a:lnTo>
                  <a:lnTo>
                    <a:pt x="16001" y="138811"/>
                  </a:lnTo>
                  <a:lnTo>
                    <a:pt x="73532" y="131318"/>
                  </a:lnTo>
                  <a:lnTo>
                    <a:pt x="61594" y="60832"/>
                  </a:lnTo>
                  <a:lnTo>
                    <a:pt x="116966" y="107187"/>
                  </a:lnTo>
                  <a:lnTo>
                    <a:pt x="133095" y="31623"/>
                  </a:lnTo>
                  <a:lnTo>
                    <a:pt x="156844" y="72898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43"/>
          <p:cNvSpPr txBox="1"/>
          <p:nvPr>
            <p:ph type="title"/>
          </p:nvPr>
        </p:nvSpPr>
        <p:spPr>
          <a:xfrm>
            <a:off x="1528501" y="220950"/>
            <a:ext cx="2979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43"/>
          <p:cNvGrpSpPr/>
          <p:nvPr/>
        </p:nvGrpSpPr>
        <p:grpSpPr>
          <a:xfrm>
            <a:off x="1761934" y="1516285"/>
            <a:ext cx="2496978" cy="2237137"/>
            <a:chOff x="825245" y="2021713"/>
            <a:chExt cx="3329304" cy="2982849"/>
          </a:xfrm>
        </p:grpSpPr>
        <p:sp>
          <p:nvSpPr>
            <p:cNvPr id="428" name="Google Shape;428;p43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9" name="Google Shape;429;p4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3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1" name="Google Shape;431;p4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146246" y="3332751"/>
              <a:ext cx="130736" cy="13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3"/>
            <p:cNvSpPr/>
            <p:nvPr/>
          </p:nvSpPr>
          <p:spPr>
            <a:xfrm>
              <a:off x="1426972" y="2258060"/>
              <a:ext cx="1455420" cy="2246629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248"/>
                  </a:lnTo>
                </a:path>
                <a:path extrusionOk="0" h="2246629" w="1455420">
                  <a:moveTo>
                    <a:pt x="1253744" y="129031"/>
                  </a:moveTo>
                  <a:lnTo>
                    <a:pt x="311403" y="2197608"/>
                  </a:lnTo>
                </a:path>
                <a:path extrusionOk="0" h="2246629" w="1455420">
                  <a:moveTo>
                    <a:pt x="1455039" y="451103"/>
                  </a:moveTo>
                  <a:lnTo>
                    <a:pt x="0" y="2006853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8" y="2111375"/>
                  </a:lnTo>
                </a:path>
                <a:path extrusionOk="0" h="2246629" w="1455420">
                  <a:moveTo>
                    <a:pt x="308609" y="745998"/>
                  </a:moveTo>
                  <a:lnTo>
                    <a:pt x="1341247" y="153847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3" name="Google Shape;433;p4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875045" y="3096333"/>
              <a:ext cx="130772" cy="13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43"/>
            <p:cNvSpPr/>
            <p:nvPr/>
          </p:nvSpPr>
          <p:spPr>
            <a:xfrm>
              <a:off x="2155824" y="2021713"/>
              <a:ext cx="1455420" cy="2246629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122"/>
                  </a:lnTo>
                </a:path>
                <a:path extrusionOk="0" h="2246629" w="1455420">
                  <a:moveTo>
                    <a:pt x="1253616" y="129032"/>
                  </a:moveTo>
                  <a:lnTo>
                    <a:pt x="311404" y="2197608"/>
                  </a:lnTo>
                </a:path>
                <a:path extrusionOk="0" h="2246629" w="1455420">
                  <a:moveTo>
                    <a:pt x="1455039" y="450976"/>
                  </a:moveTo>
                  <a:lnTo>
                    <a:pt x="0" y="2006854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9" y="2111248"/>
                  </a:lnTo>
                </a:path>
                <a:path extrusionOk="0" h="2246629" w="1455420">
                  <a:moveTo>
                    <a:pt x="308482" y="745871"/>
                  </a:moveTo>
                  <a:lnTo>
                    <a:pt x="1341120" y="1538351"/>
                  </a:lnTo>
                </a:path>
              </a:pathLst>
            </a:custGeom>
            <a:noFill/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825245" y="2480310"/>
              <a:ext cx="3329304" cy="1723389"/>
            </a:xfrm>
            <a:custGeom>
              <a:rect b="b" l="l" r="r" t="t"/>
              <a:pathLst>
                <a:path extrusionOk="0" h="1723389" w="3329304">
                  <a:moveTo>
                    <a:pt x="0" y="1723263"/>
                  </a:moveTo>
                  <a:lnTo>
                    <a:pt x="3328796" y="0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43"/>
          <p:cNvSpPr txBox="1"/>
          <p:nvPr/>
        </p:nvSpPr>
        <p:spPr>
          <a:xfrm>
            <a:off x="6766846" y="3549110"/>
            <a:ext cx="205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4907185" y="1526666"/>
            <a:ext cx="141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3"/>
          <p:cNvSpPr txBox="1"/>
          <p:nvPr/>
        </p:nvSpPr>
        <p:spPr>
          <a:xfrm>
            <a:off x="1605305" y="1443227"/>
            <a:ext cx="127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3594164" y="3576066"/>
            <a:ext cx="12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p43"/>
          <p:cNvGrpSpPr/>
          <p:nvPr/>
        </p:nvGrpSpPr>
        <p:grpSpPr>
          <a:xfrm>
            <a:off x="3307175" y="2045588"/>
            <a:ext cx="774859" cy="1684972"/>
            <a:chOff x="2885567" y="2727451"/>
            <a:chExt cx="1033145" cy="2246629"/>
          </a:xfrm>
        </p:grpSpPr>
        <p:pic>
          <p:nvPicPr>
            <p:cNvPr id="441" name="Google Shape;441;p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296302" y="3802072"/>
              <a:ext cx="130772" cy="13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43"/>
            <p:cNvSpPr/>
            <p:nvPr/>
          </p:nvSpPr>
          <p:spPr>
            <a:xfrm>
              <a:off x="2885567" y="2727451"/>
              <a:ext cx="1033145" cy="2246629"/>
            </a:xfrm>
            <a:custGeom>
              <a:rect b="b" l="l" r="r" t="t"/>
              <a:pathLst>
                <a:path extrusionOk="0" h="2246629" w="1033145">
                  <a:moveTo>
                    <a:pt x="458343" y="0"/>
                  </a:moveTo>
                  <a:lnTo>
                    <a:pt x="485394" y="2246122"/>
                  </a:lnTo>
                </a:path>
                <a:path extrusionOk="0" h="2246629" w="1033145">
                  <a:moveTo>
                    <a:pt x="945133" y="129032"/>
                  </a:moveTo>
                  <a:lnTo>
                    <a:pt x="2793" y="2197608"/>
                  </a:lnTo>
                </a:path>
                <a:path extrusionOk="0" h="2246629" w="1033145">
                  <a:moveTo>
                    <a:pt x="0" y="745871"/>
                  </a:moveTo>
                  <a:lnTo>
                    <a:pt x="1032636" y="1538351"/>
                  </a:lnTo>
                </a:path>
              </a:pathLst>
            </a:custGeom>
            <a:noFill/>
            <a:ln cap="flat" cmpd="sng" w="9525">
              <a:solidFill>
                <a:srgbClr val="6F2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43"/>
          <p:cNvSpPr/>
          <p:nvPr/>
        </p:nvSpPr>
        <p:spPr>
          <a:xfrm>
            <a:off x="5812727" y="1806512"/>
            <a:ext cx="835343" cy="1360646"/>
          </a:xfrm>
          <a:custGeom>
            <a:rect b="b" l="l" r="r" t="t"/>
            <a:pathLst>
              <a:path extrusionOk="0" h="1814195" w="1113790">
                <a:moveTo>
                  <a:pt x="0" y="0"/>
                </a:moveTo>
                <a:lnTo>
                  <a:pt x="1113408" y="1813940"/>
                </a:lnTo>
              </a:path>
            </a:pathLst>
          </a:custGeom>
          <a:noFill/>
          <a:ln cap="flat" cmpd="sng" w="539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3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type="title"/>
          </p:nvPr>
        </p:nvSpPr>
        <p:spPr>
          <a:xfrm>
            <a:off x="460201" y="356625"/>
            <a:ext cx="6971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100"/>
              <a:buFont typeface="Calibri"/>
              <a:buNone/>
            </a:pPr>
            <a:r>
              <a:rPr lang="en" sz="31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Find Lines </a:t>
            </a:r>
            <a:r>
              <a:rPr lang="en" sz="3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Hough Transformation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4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4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65" y="1089610"/>
            <a:ext cx="688657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 txBox="1"/>
          <p:nvPr/>
        </p:nvSpPr>
        <p:spPr>
          <a:xfrm>
            <a:off x="460208" y="2009963"/>
            <a:ext cx="562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Cv2.HoughlinesP(image, length_res, ang_res, threshold, min_length, max_gap)</a:t>
            </a:r>
            <a:endParaRPr sz="1100"/>
          </a:p>
        </p:txBody>
      </p:sp>
      <p:pic>
        <p:nvPicPr>
          <p:cNvPr id="454" name="Google Shape;45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11" y="2571750"/>
            <a:ext cx="8381502" cy="200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type="title"/>
          </p:nvPr>
        </p:nvSpPr>
        <p:spPr>
          <a:xfrm>
            <a:off x="1528501" y="220950"/>
            <a:ext cx="4824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Plotting </a:t>
            </a: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Detected Lines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1469898" y="843533"/>
            <a:ext cx="3826669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662222" y="2953761"/>
            <a:ext cx="3615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cv2.line(image, (x1,y1), (x2,y2), color, line_width)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6226397" y="4874800"/>
            <a:ext cx="220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18" y="1070989"/>
            <a:ext cx="4547477" cy="175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400" y="2127083"/>
            <a:ext cx="2710359" cy="240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852321" y="470673"/>
            <a:ext cx="5605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OPEN CV: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97782" y="1353553"/>
            <a:ext cx="63888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(Open-Source Computer Vision Library) is an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open-source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computer vision and machine learning software library.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was built to provide a common infrastructure for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applications and to accelerate the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use of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machine perception in the commercial products. It supports various programming languages like Python, C++ and Java.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Some of the widely used areas of application are:</a:t>
            </a:r>
            <a:endParaRPr/>
          </a:p>
          <a:p>
            <a:pPr indent="-184150" lvl="3" marL="1206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Object Detection</a:t>
            </a:r>
            <a:endParaRPr/>
          </a:p>
          <a:p>
            <a:pPr indent="-184150" lvl="3" marL="1206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Facial Recognition</a:t>
            </a:r>
            <a:endParaRPr/>
          </a:p>
          <a:p>
            <a:pPr indent="-184150" lvl="3" marL="1206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Image processing</a:t>
            </a:r>
            <a:endParaRPr/>
          </a:p>
          <a:p>
            <a:pPr indent="-184150" lvl="3" marL="1206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Perception in Robotics</a:t>
            </a:r>
            <a:endParaRPr/>
          </a:p>
          <a:p>
            <a:pPr indent="-184150" lvl="3" marL="1206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3D reconstruction</a:t>
            </a:r>
            <a:endParaRPr/>
          </a:p>
          <a:p>
            <a:pPr indent="0" lvl="3" marL="10287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300"/>
              <a:buNone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Open-cv documentation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7566660" y="0"/>
            <a:ext cx="15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6686550" y="1769185"/>
            <a:ext cx="1605300" cy="1605300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rgbClr val="77FB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0096" y="2143126"/>
            <a:ext cx="718037" cy="85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59418" y="12946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Image and Resolution:</a:t>
            </a:r>
            <a:endParaRPr/>
          </a:p>
        </p:txBody>
      </p:sp>
      <p:pic>
        <p:nvPicPr>
          <p:cNvPr descr="A picture containing sky, outdoor, building, bridge&#10;&#10;Description automatically generated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23" y="1275159"/>
            <a:ext cx="4645224" cy="309681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310754" y="1275159"/>
            <a:ext cx="39006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 is nothing but a matrix in its digital representation where each pixel of the image corresponds to an element of the matrix.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 of the images represents the number of pixels along height and width.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colored image is represented by a 3d matrix with number of channels i.e, ( number of pixels in y direction * number of pixels in x direction *3)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of a particular pixel is determined by the numbers present in all the dimensions at that particular pixel location.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There are many color space representations and colors defined in them. Widely used color space in digital photography is RGB. (RED, GREEN , BLUE).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14300" y="13691"/>
            <a:ext cx="75198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Color Spaces:</a:t>
            </a:r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415090" y="730919"/>
            <a:ext cx="82476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all the color spaces have 3 defining parameters. In 8-bit representation of RGB color spaces each of the parameters R,G,B can take values from 0-255 giving as a total of 255*255*255 different combinations of colors.! (About 16 million combinations)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531" y="1738885"/>
            <a:ext cx="32289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415090" y="1809230"/>
            <a:ext cx="54141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The RGB color space has the following properties</a:t>
            </a:r>
            <a:endParaRPr sz="1100"/>
          </a:p>
          <a:p>
            <a:pPr indent="-10795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•"/>
            </a:pPr>
            <a:r>
              <a:rPr i="0" lang="en" sz="17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It is an additive color space where colors are obtained by a linear combination of Red, Green, and Blue values.</a:t>
            </a:r>
            <a:endParaRPr sz="1100"/>
          </a:p>
          <a:p>
            <a:pPr indent="-10795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•"/>
            </a:pPr>
            <a:r>
              <a:rPr i="0" lang="en" sz="17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The three channels are correlated by the amount of light hitting the surface.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195513" y="138489"/>
            <a:ext cx="6834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700"/>
              <a:t>HSV Color Space: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875" y="1861997"/>
            <a:ext cx="29051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415090" y="730919"/>
            <a:ext cx="82476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 Color Space follows cylindrical coordinate system with the axes being :</a:t>
            </a:r>
            <a:endParaRPr sz="1100"/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Hue (H):  Dominant Wavelength  : angular dimension (red  0 , green 120 , blue   240 )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Saturation (S): </a:t>
            </a:r>
            <a:r>
              <a:rPr lang="en" sz="170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 ( Purity / shades of the color ) :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pure red has saturation 1, while tints have saturation &lt; 1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Value/Brightness (V):  ( Intensity )achromatic/gray colors ranging from black 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 = 0, bottom)  to white (V = 1, top)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481263" y="2745374"/>
            <a:ext cx="5823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Best thing is that it uses only one channel to describe color (H), making it very intuitive to specify color.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Device dependent.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0" y="164932"/>
            <a:ext cx="7489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Luma-Chroma Color Space: (YCbCr)</a:t>
            </a:r>
            <a:br>
              <a:rPr lang="en"/>
            </a:b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294773" y="85662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Luminance/Brightness (Y) =  (R + G + B)/3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Blueness (U/Cb)   (B  - G)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Redness (V/Cr)   (R -  G)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476" y="1636483"/>
            <a:ext cx="5261525" cy="265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Why different Color Spaces: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831746"/>
            <a:ext cx="60579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